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sldIdLst>
    <p:sldId id="256" r:id="rId5"/>
    <p:sldId id="257" r:id="rId6"/>
    <p:sldId id="258"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3.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6746662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5194313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297184879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569073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0338435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456239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4873595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083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707286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525005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8446351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8791530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635354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2132907387"/>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3745432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1433400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3119298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072798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609764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082988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8639894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6076553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38419919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42968716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1876749869"/>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2017354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4461932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930346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92083343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229357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891895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351699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402668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39056122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91534264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749894362"/>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1"/>
            <a:ext cx="8686800" cy="6340197"/>
          </a:xfrm>
          <a:prstGeom prst="rect">
            <a:avLst/>
          </a:prstGeom>
        </p:spPr>
        <p:txBody>
          <a:bodyPr wrap="square">
            <a:spAutoFit/>
          </a:bodyPr>
          <a:lstStyle/>
          <a:p>
            <a:pPr algn="r" rtl="1"/>
            <a:r>
              <a:rPr lang="ar-SA" sz="2800" b="1" dirty="0">
                <a:solidFill>
                  <a:prstClr val="white"/>
                </a:solidFill>
              </a:rPr>
              <a:t>حركة التأليف </a:t>
            </a:r>
            <a:r>
              <a:rPr lang="ar-SA" sz="2800" b="1" dirty="0" smtClean="0">
                <a:solidFill>
                  <a:prstClr val="white"/>
                </a:solidFill>
              </a:rPr>
              <a:t>العربية</a:t>
            </a:r>
            <a:endParaRPr lang="ar-EG" sz="2800" b="1" dirty="0" smtClean="0">
              <a:solidFill>
                <a:prstClr val="white"/>
              </a:solidFill>
            </a:endParaRPr>
          </a:p>
          <a:p>
            <a:pPr algn="r" rtl="1"/>
            <a:endParaRPr lang="en-US" dirty="0">
              <a:solidFill>
                <a:prstClr val="white"/>
              </a:solidFill>
            </a:endParaRPr>
          </a:p>
          <a:p>
            <a:pPr algn="r" rtl="1"/>
            <a:r>
              <a:rPr lang="ar-SA" sz="2400" dirty="0">
                <a:solidFill>
                  <a:prstClr val="white"/>
                </a:solidFill>
              </a:rPr>
              <a:t>أول كتاب ظهر في العصر الإسلامي هو القرآن الكريم الذي تم جمعه في المرة الأولى في عهد الخليفة أبي بكر الصديق، وفي الثانية في عهد الخليفة عثمان بن عفان، وهو أول كتاب دون باللغة العربية.  </a:t>
            </a:r>
            <a:endParaRPr lang="en-US" sz="2400" dirty="0">
              <a:solidFill>
                <a:prstClr val="white"/>
              </a:solidFill>
            </a:endParaRPr>
          </a:p>
          <a:p>
            <a:pPr algn="r" rtl="1"/>
            <a:r>
              <a:rPr lang="ar-SA" sz="2400" dirty="0">
                <a:solidFill>
                  <a:prstClr val="white"/>
                </a:solidFill>
              </a:rPr>
              <a:t>قبل منتصف القرن الأول للهجرة بدأت حركة التأليف العربية تخرج إلى حيز الوجود؛ فالمسعودي يروي أن معاوية بن أبي سفيان (ت60ه)، أول خلفاء العصر الأموي الذي امتد بين سنتي 40 – 132 هـ كان ينام ثلث الليل؛ ثم يقوم فيقعد، فيحضر الدفاتر، فيها سير الملوك، وإخبارهم؛ فيقرأ ذلك عليه غلمان له وكلوا بحفظها وقراءتها.  </a:t>
            </a:r>
            <a:endParaRPr lang="ar-EG" sz="2400" dirty="0" smtClean="0">
              <a:solidFill>
                <a:prstClr val="white"/>
              </a:solidFill>
            </a:endParaRPr>
          </a:p>
          <a:p>
            <a:pPr algn="r" rtl="1"/>
            <a:endParaRPr lang="en-US" sz="2400" dirty="0">
              <a:solidFill>
                <a:prstClr val="white"/>
              </a:solidFill>
            </a:endParaRPr>
          </a:p>
          <a:p>
            <a:pPr algn="r" rtl="1"/>
            <a:r>
              <a:rPr lang="ar-SA" sz="2400" dirty="0">
                <a:solidFill>
                  <a:prstClr val="white"/>
                </a:solidFill>
              </a:rPr>
              <a:t>	ويذكر بن سعد في طبقاته أن عروة بن الزبير (ت 93هـ،وقيل 94هـ) أحرق يوم الحرة (سنة 63هـ) كتب فقه كانت له.  ويعتبر عروة أول من ألف كتاباً في مغازي الرسول صلى الله عليه وسلم.  </a:t>
            </a:r>
            <a:endParaRPr lang="en-US" sz="2400" dirty="0">
              <a:solidFill>
                <a:prstClr val="white"/>
              </a:solidFill>
            </a:endParaRPr>
          </a:p>
          <a:p>
            <a:pPr algn="r" rtl="1"/>
            <a:r>
              <a:rPr lang="ar-SA" sz="2400" dirty="0">
                <a:solidFill>
                  <a:prstClr val="white"/>
                </a:solidFill>
              </a:rPr>
              <a:t>لم تكن كل الكتب العربية التي جرى تأليفها خلال القرن الأول الهجري كتباً.  بالمعنى الصحيح؛ إذ لا تعد سوى مباحث مفردة، لا يتجاوز كل مبحث منها مسألة أو قضية يناقشها العالم.  فكان الكتاب كما يقول د.  الحلوجي بمثابة فصل من فصول كتاب من الكتب الحديثة. </a:t>
            </a:r>
            <a:endParaRPr lang="en-US" sz="2400" dirty="0">
              <a:solidFill>
                <a:prstClr val="white"/>
              </a:solidFill>
            </a:endParaRPr>
          </a:p>
        </p:txBody>
      </p:sp>
    </p:spTree>
    <p:extLst>
      <p:ext uri="{BB962C8B-B14F-4D97-AF65-F5344CB8AC3E}">
        <p14:creationId xmlns:p14="http://schemas.microsoft.com/office/powerpoint/2010/main" val="36714624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399"/>
            <a:ext cx="8915400" cy="6063198"/>
          </a:xfrm>
          <a:prstGeom prst="rect">
            <a:avLst/>
          </a:prstGeom>
        </p:spPr>
        <p:txBody>
          <a:bodyPr wrap="square">
            <a:spAutoFit/>
          </a:bodyPr>
          <a:lstStyle/>
          <a:p>
            <a:pPr algn="r" rtl="1"/>
            <a:endParaRPr lang="ar-EG" sz="2400" b="1" dirty="0" smtClean="0">
              <a:solidFill>
                <a:prstClr val="white"/>
              </a:solidFill>
            </a:endParaRPr>
          </a:p>
          <a:p>
            <a:pPr algn="r" rtl="1"/>
            <a:r>
              <a:rPr lang="ar-SA" sz="2400" b="1" dirty="0" smtClean="0">
                <a:solidFill>
                  <a:prstClr val="white"/>
                </a:solidFill>
              </a:rPr>
              <a:t>ثانياً</a:t>
            </a:r>
            <a:r>
              <a:rPr lang="ar-SA" sz="2400" b="1" dirty="0">
                <a:solidFill>
                  <a:prstClr val="white"/>
                </a:solidFill>
              </a:rPr>
              <a:t>: الترجمة </a:t>
            </a:r>
            <a:endParaRPr lang="ar-EG" sz="2400" b="1" dirty="0" smtClean="0">
              <a:solidFill>
                <a:prstClr val="white"/>
              </a:solidFill>
            </a:endParaRPr>
          </a:p>
          <a:p>
            <a:pPr algn="r" rtl="1"/>
            <a:endParaRPr lang="en-US" sz="2000" dirty="0">
              <a:solidFill>
                <a:prstClr val="white"/>
              </a:solidFill>
            </a:endParaRPr>
          </a:p>
          <a:p>
            <a:pPr algn="just" rtl="1"/>
            <a:r>
              <a:rPr lang="ar-SA" sz="2000" dirty="0">
                <a:solidFill>
                  <a:prstClr val="white"/>
                </a:solidFill>
              </a:rPr>
              <a:t>	عندما الإسلام ظهر لم يطلب من العرب التقوقع والانعزال عن العالم؛ بل حثهم على الاتصال بالأمم الأخرى ودعوة شعوبها للدين الجديد؛ لأنه – أي الدين الإسلامي- ليس للعرب وحدهم؛ فكانت الفتوحات الواسعة؛ وانتشارهم لنشر الدعوة الإسلامية، وبالتالي اختلاطهم بالأجناس الأخرى في المجتمعات غير العربية؛ ونتج عن ذلك اندماج وتفاعل؛ وتأثر وتأثير؛ وخاصة في اللغة والمجالات العلمية والثقافية؛ فأفاد العرب كثيراً بما نقلوه من علوم الأمم الأخرى المجاورة لهم إلى اللغة العربية.  </a:t>
            </a:r>
            <a:endParaRPr lang="ar-EG" sz="2000" dirty="0" smtClean="0">
              <a:solidFill>
                <a:prstClr val="white"/>
              </a:solidFill>
            </a:endParaRPr>
          </a:p>
          <a:p>
            <a:pPr algn="just" rtl="1"/>
            <a:endParaRPr lang="ar-EG" sz="2000" dirty="0" smtClean="0">
              <a:solidFill>
                <a:prstClr val="white"/>
              </a:solidFill>
            </a:endParaRPr>
          </a:p>
          <a:p>
            <a:pPr algn="just" rtl="1"/>
            <a:r>
              <a:rPr lang="ar-EG" sz="2000" dirty="0" smtClean="0">
                <a:solidFill>
                  <a:prstClr val="white"/>
                </a:solidFill>
              </a:rPr>
              <a:t>            </a:t>
            </a:r>
            <a:r>
              <a:rPr lang="ar-SA" sz="2000" dirty="0" smtClean="0">
                <a:solidFill>
                  <a:prstClr val="white"/>
                </a:solidFill>
              </a:rPr>
              <a:t>ظهرت </a:t>
            </a:r>
            <a:r>
              <a:rPr lang="ar-SA" sz="2000" dirty="0">
                <a:solidFill>
                  <a:prstClr val="white"/>
                </a:solidFill>
              </a:rPr>
              <a:t>أهمية الترجمة، وفهم اللغات مع ظهور الإسلام؛ فقد حث الرسول صلى الله عليه وسلم بعض أصحابه على تعلم لغات الأمم الأخرى؛ ومن ذلك أنه أمر زيد بن ثابت الأنصاري بأن يتعلم اللغة العبرية والسريانية، وأنه – أي زيد – كان يعرف الفارسية، والرومية، والقبطية، والحبشية؛ كما كان يترجم ما يأتي للرسول صلى الله عليه وسلم بهذه اللغات.  لكن الاهتمام الأكبر بلغات الأمم المجاورة للعرب، وبعلومهم وحضاراتهم إنما جاء بعد التوسع الكبير في الفتوحات الإسلامية؛ حيث تم نقل كثير من المؤلفات اليونانية، والسريانية، والفارسية.  يقول د.  علي نملة: " جاورت بلاد العرب أربع أمم كبرى كان لها أثر بارز في نقل العلوم إلى العربية، هي: اليونانية الإغريقية والسريانية الشرقية، والفارسية، والهندية.  وكان وسطاء النقل من اليونانية والسريانية هم العلماء والأطباء النصارى من يونان وسريان، والذين كانوا يومذاك في خدمة الخلفاء الأمويين.  ويشير فؤاد سزكين إلى أن الترجمة من الفارسية إلى العربية سبقت الترجمة من السريانية إلى العربية. </a:t>
            </a:r>
            <a:endParaRPr lang="en-US" sz="2000" dirty="0">
              <a:solidFill>
                <a:prstClr val="white"/>
              </a:solidFill>
            </a:endParaRPr>
          </a:p>
        </p:txBody>
      </p:sp>
    </p:spTree>
    <p:extLst>
      <p:ext uri="{BB962C8B-B14F-4D97-AF65-F5344CB8AC3E}">
        <p14:creationId xmlns:p14="http://schemas.microsoft.com/office/powerpoint/2010/main" val="19785157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28171"/>
            <a:ext cx="8382000" cy="3354765"/>
          </a:xfrm>
          <a:prstGeom prst="rect">
            <a:avLst/>
          </a:prstGeom>
        </p:spPr>
        <p:txBody>
          <a:bodyPr wrap="square">
            <a:spAutoFit/>
          </a:bodyPr>
          <a:lstStyle/>
          <a:p>
            <a:pPr algn="r" rtl="1"/>
            <a:r>
              <a:rPr lang="ar-EG" sz="3600" b="1" dirty="0" smtClean="0">
                <a:solidFill>
                  <a:prstClr val="white"/>
                </a:solidFill>
              </a:rPr>
              <a:t>ثالثاً: </a:t>
            </a:r>
            <a:r>
              <a:rPr lang="ar-SA" sz="3600" b="1" dirty="0" smtClean="0">
                <a:solidFill>
                  <a:prstClr val="white"/>
                </a:solidFill>
              </a:rPr>
              <a:t>الوراقة والوراقون</a:t>
            </a:r>
            <a:endParaRPr lang="ar-EG" sz="3600" dirty="0" smtClean="0">
              <a:solidFill>
                <a:prstClr val="white"/>
              </a:solidFill>
            </a:endParaRPr>
          </a:p>
          <a:p>
            <a:pPr algn="r" rtl="1"/>
            <a:endParaRPr lang="ar-EG" dirty="0">
              <a:solidFill>
                <a:prstClr val="white"/>
              </a:solidFill>
            </a:endParaRPr>
          </a:p>
          <a:p>
            <a:pPr algn="r" rtl="1"/>
            <a:endParaRPr lang="en-US" dirty="0">
              <a:solidFill>
                <a:prstClr val="white"/>
              </a:solidFill>
            </a:endParaRPr>
          </a:p>
          <a:p>
            <a:pPr algn="just" rtl="1"/>
            <a:r>
              <a:rPr lang="ar-SA" dirty="0">
                <a:solidFill>
                  <a:prstClr val="white"/>
                </a:solidFill>
              </a:rPr>
              <a:t>  	</a:t>
            </a:r>
            <a:r>
              <a:rPr lang="ar-SA" sz="2800" dirty="0">
                <a:solidFill>
                  <a:prstClr val="white"/>
                </a:solidFill>
              </a:rPr>
              <a:t>نتيجة لتوفر الورق في العالم العربي، وبأسعار زهيدة، فقد شاع استعماله على نطاق واسع في التدوين؛ فكثرت بذلك الكتب تدويناً، وتأليفاً، ونقلاً.  وأصبحت هناك حوانيت كثيرة للمتاجرة بالكتابة والكتب، وأدوات الكتابة من أوراق، وأحبار وأقلام؛ وظهرت تبعاً لذلك مهنة الوراقة، التي كانت تقوم مقام الطباعة والنشر في وقتنا الحاضر.  </a:t>
            </a:r>
            <a:endParaRPr lang="en-US" sz="2800" dirty="0">
              <a:solidFill>
                <a:prstClr val="white"/>
              </a:solidFill>
            </a:endParaRPr>
          </a:p>
        </p:txBody>
      </p:sp>
    </p:spTree>
    <p:extLst>
      <p:ext uri="{BB962C8B-B14F-4D97-AF65-F5344CB8AC3E}">
        <p14:creationId xmlns:p14="http://schemas.microsoft.com/office/powerpoint/2010/main" val="23749944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3.xml><?xml version="1.0" encoding="utf-8"?>
<a:theme xmlns:a="http://schemas.openxmlformats.org/drawingml/2006/main" name="1_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4.xml><?xml version="1.0" encoding="utf-8"?>
<a:theme xmlns:a="http://schemas.openxmlformats.org/drawingml/2006/main" name="2_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Words>
  <Application>Microsoft Office PowerPoint</Application>
  <PresentationFormat>On-screen Show (4:3)</PresentationFormat>
  <Paragraphs>17</Paragraphs>
  <Slides>3</Slides>
  <Notes>0</Notes>
  <HiddenSlides>0</HiddenSlides>
  <MMClips>0</MMClips>
  <ScaleCrop>false</ScaleCrop>
  <HeadingPairs>
    <vt:vector size="4" baseType="variant">
      <vt:variant>
        <vt:lpstr>Theme</vt:lpstr>
      </vt:variant>
      <vt:variant>
        <vt:i4>4</vt:i4>
      </vt:variant>
      <vt:variant>
        <vt:lpstr>Slide Titles</vt:lpstr>
      </vt:variant>
      <vt:variant>
        <vt:i4>3</vt:i4>
      </vt:variant>
    </vt:vector>
  </HeadingPairs>
  <TitlesOfParts>
    <vt:vector size="7" baseType="lpstr">
      <vt:lpstr>Office Theme</vt:lpstr>
      <vt:lpstr>Thatch</vt:lpstr>
      <vt:lpstr>1_Thatch</vt:lpstr>
      <vt:lpstr>2_Thatch</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Baghddadd</dc:creator>
  <cp:lastModifiedBy>Baghddadd</cp:lastModifiedBy>
  <cp:revision>1</cp:revision>
  <dcterms:created xsi:type="dcterms:W3CDTF">2006-08-16T00:00:00Z</dcterms:created>
  <dcterms:modified xsi:type="dcterms:W3CDTF">2021-01-13T19:20:16Z</dcterms:modified>
</cp:coreProperties>
</file>